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9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04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4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7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image" Target="file:///C:\Users\1V994W2\Documents\Tencent%20Files\574576071\FileRecv\&#25340;&#35013;&#32032;&#26448;\&#20845;&#21313;\\58\subject_holdright_60,120,186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39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9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7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190750" y="2447291"/>
            <a:ext cx="4762500" cy="139890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190750" y="4049396"/>
            <a:ext cx="47625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6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952508"/>
            <a:ext cx="8139178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2559605" y="2331720"/>
            <a:ext cx="4024313" cy="139890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2559605" y="4133215"/>
            <a:ext cx="4024789" cy="39306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8" name="直接连接符 8"/>
          <p:cNvCxnSpPr/>
          <p:nvPr>
            <p:custDataLst>
              <p:tags r:id="rId10"/>
            </p:custDataLst>
          </p:nvPr>
        </p:nvCxnSpPr>
        <p:spPr>
          <a:xfrm>
            <a:off x="4207193" y="3930015"/>
            <a:ext cx="729139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6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2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249200"/>
            <a:ext cx="7219800" cy="7236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163600"/>
            <a:ext cx="721995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770400"/>
            <a:ext cx="2970000" cy="8820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1764000"/>
            <a:ext cx="29673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769938"/>
            <a:ext cx="486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781200"/>
            <a:ext cx="8232300" cy="6264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659600"/>
            <a:ext cx="8231981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2808000"/>
            <a:ext cx="82242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>
            <p:custDataLst>
              <p:tags r:id="rId2"/>
            </p:custDataLst>
          </p:nvPr>
        </p:nvSpPr>
        <p:spPr>
          <a:xfrm>
            <a:off x="0" y="5028971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669600"/>
            <a:ext cx="8232300" cy="5652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1681200"/>
            <a:ext cx="82431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180400"/>
            <a:ext cx="82512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6372864"/>
            <a:ext cx="540068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4700" y="237600"/>
            <a:ext cx="82782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34700" y="1663200"/>
            <a:ext cx="40068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681800" y="1663200"/>
            <a:ext cx="40257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429300" y="4816800"/>
            <a:ext cx="40068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4689900" y="4813200"/>
            <a:ext cx="40257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2"/>
            </p:custDataLst>
          </p:nvPr>
        </p:nvSpPr>
        <p:spPr>
          <a:xfrm>
            <a:off x="0" y="953691"/>
            <a:ext cx="9144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6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766444"/>
            <a:ext cx="1215152" cy="109155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444"/>
            <a:ext cx="1215152" cy="1091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339200"/>
            <a:ext cx="6858000" cy="23868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3862800"/>
            <a:ext cx="6858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7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709334" cy="40640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6" y="1397000"/>
            <a:ext cx="2709334" cy="4064000"/>
          </a:xfrm>
          <a:prstGeom prst="rect">
            <a:avLst/>
          </a:prstGeom>
        </p:spPr>
      </p:pic>
      <p:sp>
        <p:nvSpPr>
          <p:cNvPr id="7" name="矩形 8"/>
          <p:cNvSpPr/>
          <p:nvPr>
            <p:custDataLst>
              <p:tags r:id="rId8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3569970" y="2888298"/>
            <a:ext cx="3660458" cy="108140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952508"/>
            <a:ext cx="396243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10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952508"/>
            <a:ext cx="396243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2194560"/>
            <a:ext cx="3291840" cy="2468880"/>
          </a:xfrm>
          <a:prstGeom prst="rect">
            <a:avLst/>
          </a:prstGeom>
        </p:spPr>
      </p:pic>
      <p:sp>
        <p:nvSpPr>
          <p:cNvPr id="7" name="任意多边形 6"/>
          <p:cNvSpPr/>
          <p:nvPr>
            <p:custDataLst>
              <p:tags r:id="rId5"/>
            </p:custDataLst>
          </p:nvPr>
        </p:nvSpPr>
        <p:spPr>
          <a:xfrm flipH="1">
            <a:off x="0" y="0"/>
            <a:ext cx="5484971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pic>
        <p:nvPicPr>
          <p:cNvPr id="6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485136"/>
          </a:xfrm>
          <a:prstGeom prst="rect">
            <a:avLst/>
          </a:prstGeom>
        </p:spPr>
      </p:pic>
      <p:pic>
        <p:nvPicPr>
          <p:cNvPr id="7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485136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61398"/>
            <a:ext cx="8139178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43.xml"/><Relationship Id="rId7" Type="http://schemas.openxmlformats.org/officeDocument/2006/relationships/slide" Target="slide7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tags" Target="../tags/tag14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4.xml"/><Relationship Id="rId2" Type="http://schemas.openxmlformats.org/officeDocument/2006/relationships/slide" Target="slide1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slide" Target="slide1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6.xml"/><Relationship Id="rId2" Type="http://schemas.openxmlformats.org/officeDocument/2006/relationships/slide" Target="slide1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slide" Target="slide1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8.xml"/><Relationship Id="rId2" Type="http://schemas.openxmlformats.org/officeDocument/2006/relationships/slide" Target="slide1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slide" Target="slide1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0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260" y="0"/>
            <a:ext cx="8136890" cy="745490"/>
          </a:xfrm>
        </p:spPr>
        <p:txBody>
          <a:bodyPr>
            <a:noAutofit/>
          </a:bodyPr>
          <a:lstStyle/>
          <a:p>
            <a:r>
              <a:rPr lang="zh-CN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音乐堡垒平台交易数据统计与分析服务子系统</a:t>
            </a:r>
            <a:endParaRPr lang="zh-CN" altLang="en-US" sz="2400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15645" y="2620010"/>
          <a:ext cx="7926705" cy="264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35"/>
                <a:gridCol w="2642235"/>
                <a:gridCol w="2642235"/>
              </a:tblGrid>
              <a:tr h="13220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latin typeface="+mj-ea"/>
                        <a:ea typeface="+mj-ea"/>
                      </a:endParaRPr>
                    </a:p>
                    <a:p>
                      <a:pPr algn="ctr">
                        <a:buNone/>
                      </a:pPr>
                      <a:endParaRPr lang="zh-CN" altLang="en-US" sz="1600">
                        <a:latin typeface="+mj-ea"/>
                        <a:ea typeface="+mj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rgbClr val="C00000"/>
                          </a:solidFill>
                          <a:latin typeface="+mj-ea"/>
                          <a:ea typeface="+mj-ea"/>
                          <a:hlinkClick r:id="rId2" tooltip="" action="ppaction://hlinksldjump"/>
                        </a:rPr>
                        <a:t>用户登录子系统</a:t>
                      </a:r>
                      <a:endParaRPr lang="zh-CN" altLang="en-US" sz="1600">
                        <a:solidFill>
                          <a:srgbClr val="C00000"/>
                        </a:solidFill>
                        <a:latin typeface="+mj-ea"/>
                        <a:ea typeface="+mj-ea"/>
                        <a:hlinkClick r:id="rId2" tooltip="" action="ppaction://hlinksldjump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dirty="0" smtClean="0">
                        <a:latin typeface="+mj-ea"/>
                        <a:ea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600" dirty="0" smtClean="0">
                        <a:latin typeface="+mj-ea"/>
                        <a:ea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 dirty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sym typeface="+mn-ea"/>
                          <a:hlinkClick r:id="rId3" tooltip="" action="ppaction://hlinksldjump"/>
                        </a:rPr>
                        <a:t>点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  <a:sym typeface="+mn-ea"/>
                          <a:hlinkClick r:id="rId3" tooltip="" action="ppaction://hlinksldjump"/>
                        </a:rPr>
                        <a:t>赞收藏子系统</a:t>
                      </a:r>
                      <a:endParaRPr lang="zh-CN" altLang="en-US" sz="1600" dirty="0" smtClean="0">
                        <a:latin typeface="+mj-ea"/>
                        <a:ea typeface="+mj-ea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dirty="0" smtClean="0">
                        <a:latin typeface="+mj-ea"/>
                        <a:ea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600" dirty="0" smtClean="0">
                        <a:latin typeface="+mj-ea"/>
                        <a:ea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  <a:sym typeface="+mn-ea"/>
                          <a:hlinkClick r:id="rId4" tooltip="" action="ppaction://hlinksldjump"/>
                        </a:rPr>
                        <a:t>搜索引擎子系统</a:t>
                      </a:r>
                      <a:endParaRPr lang="zh-CN" altLang="en-US" sz="1600" dirty="0" smtClean="0">
                        <a:latin typeface="+mj-ea"/>
                        <a:ea typeface="+mj-ea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3220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1" dirty="0" smtClean="0">
                        <a:latin typeface="+mj-ea"/>
                        <a:ea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600" b="1" dirty="0" smtClean="0">
                        <a:latin typeface="+mj-ea"/>
                        <a:ea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chemeClr val="accent6"/>
                          </a:solidFill>
                          <a:latin typeface="+mj-ea"/>
                          <a:ea typeface="+mj-ea"/>
                          <a:sym typeface="+mn-ea"/>
                          <a:hlinkClick r:id="rId5" tooltip="" action="ppaction://hlinksldjump"/>
                        </a:rPr>
                        <a:t>支付交易子系统</a:t>
                      </a:r>
                      <a:endParaRPr lang="zh-CN" altLang="en-US" sz="1600" b="1" dirty="0" smtClean="0">
                        <a:solidFill>
                          <a:schemeClr val="accent6"/>
                        </a:solidFill>
                        <a:latin typeface="+mj-ea"/>
                        <a:ea typeface="+mj-ea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  <a:cs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6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  <a:cs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  <a:hlinkClick r:id="rId6" tooltip="" action="ppaction://hlinksldjump"/>
                        </a:rPr>
                        <a:t>音乐</a:t>
                      </a:r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  <a:hlinkClick r:id="rId6" tooltip="" action="ppaction://hlinksldjump"/>
                        </a:rPr>
                        <a:t>K</a:t>
                      </a:r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  <a:hlinkClick r:id="rId6" tooltip="" action="ppaction://hlinksldjump"/>
                        </a:rPr>
                        <a:t>歌子系统</a:t>
                      </a:r>
                      <a:endParaRPr lang="zh-CN" altLang="en-US" sz="16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  <a:cs typeface="+mj-ea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6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sym typeface="+mn-ea"/>
                          <a:hlinkClick r:id="rId7" tooltip="" action="ppaction://hlinksldjump"/>
                        </a:rPr>
                        <a:t>音乐播放子系统</a:t>
                      </a:r>
                      <a:endParaRPr lang="zh-CN" altLang="en-US" sz="16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&amp;pky8454402108&amp;water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914463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用户登录子系统</a:t>
            </a:r>
            <a:endParaRPr lang="zh-CN" altLang="en-US" sz="36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835" y="1641366"/>
            <a:ext cx="8424936" cy="4464496"/>
          </a:xfrm>
        </p:spPr>
        <p:txBody>
          <a:bodyPr/>
          <a:lstStyle/>
          <a:p>
            <a:pPr algn="l"/>
            <a:r>
              <a:rPr lang="zh-CN" altLang="en-US" sz="2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注册或登录模块</a:t>
            </a:r>
            <a:endParaRPr lang="en-US" altLang="zh-CN" sz="24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2000" dirty="0"/>
          </a:p>
          <a:p>
            <a:pPr>
              <a:buNone/>
            </a:pPr>
            <a:endParaRPr lang="en-US" altLang="zh-CN" sz="2000" dirty="0" smtClean="0"/>
          </a:p>
          <a:p>
            <a:pPr algn="l"/>
            <a:r>
              <a:rPr lang="zh-CN" altLang="en-US" sz="2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用户验证模块</a:t>
            </a:r>
            <a:endParaRPr lang="en-US" altLang="zh-CN" sz="24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buNone/>
            </a:pPr>
            <a:endParaRPr lang="en-US" altLang="zh-CN" sz="24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左箭头 9">
            <a:hlinkClick r:id="rId2" action="ppaction://hlinksldjump"/>
          </p:cNvPr>
          <p:cNvSpPr/>
          <p:nvPr/>
        </p:nvSpPr>
        <p:spPr>
          <a:xfrm>
            <a:off x="467995" y="6021070"/>
            <a:ext cx="791845" cy="647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返回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&amp;pky8154447386&amp;water&amp;"/>
          <p:cNvPicPr>
            <a:picLocks noChangeAspect="1"/>
          </p:cNvPicPr>
          <p:nvPr/>
        </p:nvPicPr>
        <p:blipFill>
          <a:blip r:embed="rId1">
            <a:lum bright="-18000"/>
          </a:blip>
          <a:stretch>
            <a:fillRect/>
          </a:stretch>
        </p:blipFill>
        <p:spPr>
          <a:xfrm>
            <a:off x="0" y="-635"/>
            <a:ext cx="914400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sz="3555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点赞收藏子系统</a:t>
            </a:r>
            <a:br>
              <a:rPr lang="en-US" altLang="zh-CN" b="1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sz="24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歌曲点赞数据搜集模块</a:t>
            </a:r>
            <a:endParaRPr lang="zh-CN" altLang="en-US" sz="240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zh-CN" altLang="en-US" sz="2000" dirty="0" smtClean="0"/>
          </a:p>
          <a:p>
            <a:endParaRPr lang="zh-CN" altLang="en-US" sz="2000" dirty="0" smtClean="0"/>
          </a:p>
          <a:p>
            <a:endParaRPr lang="en-US" altLang="zh-CN" sz="2000" dirty="0" smtClean="0"/>
          </a:p>
          <a:p>
            <a:pPr algn="l"/>
            <a:r>
              <a:rPr lang="zh-CN" altLang="en-US" sz="24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评论点赞数据搜集模块</a:t>
            </a:r>
            <a:endParaRPr lang="zh-CN" altLang="en-US" sz="240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zh-CN" altLang="en-US" sz="2000" dirty="0" smtClean="0"/>
          </a:p>
          <a:p>
            <a:endParaRPr lang="zh-CN" altLang="en-US" sz="2000" dirty="0" smtClean="0"/>
          </a:p>
          <a:p>
            <a:endParaRPr lang="en-US" altLang="zh-CN" sz="2000" dirty="0" smtClean="0"/>
          </a:p>
          <a:p>
            <a:r>
              <a:rPr lang="zh-CN" altLang="en-US" sz="24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歌单创建收藏模块</a:t>
            </a:r>
            <a:endParaRPr lang="zh-CN" altLang="en-US" sz="240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左箭头 9">
            <a:hlinkClick r:id="rId2" action="ppaction://hlinksldjump"/>
          </p:cNvPr>
          <p:cNvSpPr/>
          <p:nvPr/>
        </p:nvSpPr>
        <p:spPr>
          <a:xfrm>
            <a:off x="467995" y="6021070"/>
            <a:ext cx="791845" cy="647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返回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&amp;pky8318581361&amp;water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6856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sz="2665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搜索引擎子系统</a:t>
            </a:r>
            <a:br>
              <a:rPr lang="en-US" altLang="zh-CN" sz="2665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endParaRPr lang="en-US" altLang="zh-CN" sz="2665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sz="24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模糊搜索模块</a:t>
            </a:r>
            <a:endParaRPr lang="zh-CN" altLang="en-US" sz="240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en-US" altLang="zh-CN" sz="2000" dirty="0" smtClean="0"/>
          </a:p>
          <a:p>
            <a:r>
              <a:rPr lang="zh-CN" altLang="en-US" sz="24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歌手搜索模块</a:t>
            </a:r>
            <a:endParaRPr lang="en-US" altLang="zh-CN" sz="240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en-US" altLang="zh-CN" sz="2000" dirty="0" smtClean="0"/>
          </a:p>
          <a:p>
            <a:r>
              <a:rPr lang="zh-CN" altLang="en-US" sz="24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专辑搜索模块</a:t>
            </a:r>
            <a:endParaRPr lang="en-US" altLang="zh-CN" sz="240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zh-CN" altLang="en-US" sz="2000" dirty="0" smtClean="0"/>
          </a:p>
          <a:p>
            <a:r>
              <a:rPr lang="zh-CN" altLang="en-US" sz="24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听</a:t>
            </a:r>
            <a:r>
              <a:rPr lang="zh-CN" altLang="en-US" sz="24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歌</a:t>
            </a:r>
            <a:r>
              <a:rPr lang="zh-CN" altLang="en-US" sz="24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识曲搜索模块</a:t>
            </a:r>
            <a:endParaRPr lang="en-US" altLang="zh-CN" sz="240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zh-CN" altLang="en-US" sz="2000" dirty="0" smtClean="0"/>
          </a:p>
          <a:p>
            <a:r>
              <a:rPr lang="zh-CN" altLang="en-US" sz="24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搜索提示模块</a:t>
            </a:r>
            <a:endParaRPr lang="en-US" altLang="zh-CN" sz="240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10" name="左箭头 9">
            <a:hlinkClick r:id="rId2" action="ppaction://hlinksldjump"/>
          </p:cNvPr>
          <p:cNvSpPr/>
          <p:nvPr/>
        </p:nvSpPr>
        <p:spPr>
          <a:xfrm>
            <a:off x="467995" y="6021070"/>
            <a:ext cx="791845" cy="647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返回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&amp;pky8356435523&amp;water&amp;"/>
          <p:cNvPicPr>
            <a:picLocks noChangeAspect="1"/>
          </p:cNvPicPr>
          <p:nvPr/>
        </p:nvPicPr>
        <p:blipFill>
          <a:blip r:embed="rId1">
            <a:lum bright="-6000"/>
          </a:blip>
          <a:stretch>
            <a:fillRect/>
          </a:stretch>
        </p:blipFill>
        <p:spPr>
          <a:xfrm>
            <a:off x="0" y="635"/>
            <a:ext cx="9144000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7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支付交易子系统</a:t>
            </a:r>
            <a:br>
              <a:rPr lang="en-US" altLang="zh-CN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endParaRPr lang="en-US" altLang="zh-CN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付</a:t>
            </a:r>
            <a:r>
              <a:rPr lang="zh-CN" altLang="en-US" sz="20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费音乐购买模块</a:t>
            </a:r>
            <a:endParaRPr lang="zh-CN" altLang="en-US" sz="200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zh-CN" altLang="en-US" sz="2000" dirty="0" smtClean="0">
              <a:solidFill>
                <a:schemeClr val="accent3"/>
              </a:solidFill>
            </a:endParaRPr>
          </a:p>
          <a:p>
            <a:endParaRPr lang="en-US" altLang="zh-CN" sz="2000" dirty="0" smtClean="0">
              <a:solidFill>
                <a:schemeClr val="accent3"/>
              </a:solidFill>
            </a:endParaRPr>
          </a:p>
          <a:p>
            <a:endParaRPr lang="en-US" altLang="zh-CN" sz="2000" dirty="0" smtClean="0">
              <a:solidFill>
                <a:schemeClr val="accent3"/>
              </a:solidFill>
            </a:endParaRPr>
          </a:p>
          <a:p>
            <a:r>
              <a:rPr lang="zh-CN" altLang="en-US" sz="20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专辑购买模块</a:t>
            </a:r>
            <a:endParaRPr lang="zh-CN" altLang="en-US" sz="200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左箭头 9">
            <a:hlinkClick r:id="rId2" action="ppaction://hlinksldjump"/>
          </p:cNvPr>
          <p:cNvSpPr/>
          <p:nvPr/>
        </p:nvSpPr>
        <p:spPr>
          <a:xfrm>
            <a:off x="467995" y="6021070"/>
            <a:ext cx="791845" cy="647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返回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&amp;pky8254437171&amp;water&amp;"/>
          <p:cNvPicPr>
            <a:picLocks noChangeAspect="1"/>
          </p:cNvPicPr>
          <p:nvPr/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0" y="-635"/>
            <a:ext cx="914400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665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音乐</a:t>
            </a:r>
            <a:r>
              <a:rPr lang="en-US" altLang="zh-CN" sz="2665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</a:t>
            </a:r>
            <a:r>
              <a:rPr lang="zh-CN" altLang="en-US" sz="2665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歌子系统</a:t>
            </a:r>
            <a:br>
              <a:rPr lang="en-US" altLang="zh-CN" sz="2665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endParaRPr lang="en-US" altLang="zh-CN" sz="2665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歌曲录音模块</a:t>
            </a:r>
            <a:endParaRPr lang="zh-CN" altLang="en-US" sz="200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zh-CN" altLang="en-US" sz="2000" dirty="0" smtClean="0"/>
          </a:p>
          <a:p>
            <a:endParaRPr lang="en-US" altLang="zh-CN" sz="2000" dirty="0" smtClean="0"/>
          </a:p>
          <a:p>
            <a:endParaRPr lang="zh-CN" altLang="en-US" sz="2000" dirty="0" smtClean="0"/>
          </a:p>
          <a:p>
            <a:r>
              <a:rPr lang="zh-CN" altLang="en-US" sz="20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歌曲录音发布模块</a:t>
            </a:r>
            <a:endParaRPr lang="zh-CN" altLang="en-US" sz="200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zh-CN" altLang="en-US" sz="2000" dirty="0" smtClean="0"/>
          </a:p>
          <a:p>
            <a:endParaRPr lang="zh-CN" altLang="en-US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点</a:t>
            </a:r>
            <a:r>
              <a:rPr lang="zh-CN" altLang="en-US" sz="20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赞评论模块</a:t>
            </a:r>
            <a:endParaRPr lang="zh-CN" altLang="en-US" sz="200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左箭头 9">
            <a:hlinkClick r:id="rId2" action="ppaction://hlinksldjump"/>
          </p:cNvPr>
          <p:cNvSpPr/>
          <p:nvPr/>
        </p:nvSpPr>
        <p:spPr>
          <a:xfrm>
            <a:off x="467995" y="6021070"/>
            <a:ext cx="791845" cy="647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返回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&amp;pky8523320069&amp;water&amp;"/>
          <p:cNvPicPr>
            <a:picLocks noChangeAspect="1"/>
          </p:cNvPicPr>
          <p:nvPr/>
        </p:nvPicPr>
        <p:blipFill>
          <a:blip r:embed="rId1">
            <a:lum bright="-6000"/>
          </a:blip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sz="2665" b="1" dirty="0" smtClean="0"/>
              <a:t>音乐播放子系统</a:t>
            </a:r>
            <a:br>
              <a:rPr lang="en-US" altLang="zh-CN" sz="2665" b="1" dirty="0" smtClean="0"/>
            </a:br>
            <a:endParaRPr lang="zh-CN" altLang="en-US" sz="2665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音乐播放界面模块</a:t>
            </a:r>
            <a:endParaRPr lang="en-US" altLang="zh-CN" sz="2400" dirty="0" smtClean="0"/>
          </a:p>
          <a:p>
            <a:endParaRPr lang="en-US" altLang="zh-CN" sz="2000" dirty="0" smtClean="0"/>
          </a:p>
          <a:p>
            <a:r>
              <a:rPr lang="zh-CN" altLang="en-US" sz="2400" dirty="0" smtClean="0"/>
              <a:t>歌词设置模块</a:t>
            </a:r>
            <a:endParaRPr lang="en-US" altLang="zh-CN" sz="2400" dirty="0" smtClean="0"/>
          </a:p>
          <a:p>
            <a:endParaRPr lang="zh-CN" altLang="en-US" sz="2000" dirty="0" smtClean="0"/>
          </a:p>
          <a:p>
            <a:r>
              <a:rPr lang="zh-CN" altLang="en-US" sz="2400" dirty="0" smtClean="0"/>
              <a:t>音效设置模块</a:t>
            </a:r>
            <a:endParaRPr lang="en-US" altLang="zh-CN" sz="2400" dirty="0" smtClean="0"/>
          </a:p>
          <a:p>
            <a:endParaRPr lang="zh-CN" altLang="en-US" sz="2000" dirty="0" smtClean="0"/>
          </a:p>
          <a:p>
            <a:r>
              <a:rPr lang="zh-CN" altLang="en-US" sz="2400" dirty="0" smtClean="0"/>
              <a:t>音乐</a:t>
            </a:r>
            <a:r>
              <a:rPr lang="en-US" altLang="zh-CN" sz="2400" dirty="0" smtClean="0"/>
              <a:t>MV</a:t>
            </a:r>
            <a:r>
              <a:rPr lang="zh-CN" altLang="en-US" sz="2400" dirty="0" smtClean="0"/>
              <a:t>模块</a:t>
            </a:r>
            <a:endParaRPr lang="zh-CN" altLang="en-US" sz="2400" dirty="0"/>
          </a:p>
        </p:txBody>
      </p:sp>
      <p:sp>
        <p:nvSpPr>
          <p:cNvPr id="10" name="左箭头 9">
            <a:hlinkClick r:id="rId2" action="ppaction://hlinksldjump"/>
          </p:cNvPr>
          <p:cNvSpPr/>
          <p:nvPr/>
        </p:nvSpPr>
        <p:spPr>
          <a:xfrm>
            <a:off x="467995" y="6021070"/>
            <a:ext cx="791845" cy="647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返回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&amp;pky8127934637&amp;water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40610" y="1645285"/>
            <a:ext cx="4754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谢谢大家！</a:t>
            </a:r>
            <a:endParaRPr lang="zh-CN" altLang="en-US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21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5、16、17、18、19、23、27、31、35、36"/>
</p:tagLst>
</file>

<file path=ppt/tags/tag142.xml><?xml version="1.0" encoding="utf-8"?>
<p:tagLst xmlns:p="http://schemas.openxmlformats.org/presentationml/2006/main">
  <p:tag name="KSO_WM_UNIT_TABLE_BEAUTIFY" val="smartTable{27f33733-1ff4-4a3c-9037-1cc53908f09b}"/>
</p:tagLst>
</file>

<file path=ppt/tags/tag143.xml><?xml version="1.0" encoding="utf-8"?>
<p:tagLst xmlns:p="http://schemas.openxmlformats.org/presentationml/2006/main">
  <p:tag name="KSO_WM_TEMPLATE_CATEGORY" val="custom"/>
  <p:tag name="KSO_WM_TEMPLATE_INDEX" val="20204421"/>
</p:tagLst>
</file>

<file path=ppt/tags/tag144.xml><?xml version="1.0" encoding="utf-8"?>
<p:tagLst xmlns:p="http://schemas.openxmlformats.org/presentationml/2006/main">
  <p:tag name="KSO_WM_TEMPLATE_CATEGORY" val="custom"/>
  <p:tag name="KSO_WM_TEMPLATE_INDEX" val="2020442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21"/>
</p:tagLst>
</file>

<file path=ppt/tags/tag146.xml><?xml version="1.0" encoding="utf-8"?>
<p:tagLst xmlns:p="http://schemas.openxmlformats.org/presentationml/2006/main">
  <p:tag name="KSO_WM_TEMPLATE_CATEGORY" val="custom"/>
  <p:tag name="KSO_WM_TEMPLATE_INDEX" val="20204421"/>
</p:tagLst>
</file>

<file path=ppt/tags/tag147.xml><?xml version="1.0" encoding="utf-8"?>
<p:tagLst xmlns:p="http://schemas.openxmlformats.org/presentationml/2006/main">
  <p:tag name="KSO_WM_TEMPLATE_CATEGORY" val="custom"/>
  <p:tag name="KSO_WM_TEMPLATE_INDEX" val="20204421"/>
</p:tagLst>
</file>

<file path=ppt/tags/tag148.xml><?xml version="1.0" encoding="utf-8"?>
<p:tagLst xmlns:p="http://schemas.openxmlformats.org/presentationml/2006/main">
  <p:tag name="KSO_WM_TEMPLATE_CATEGORY" val="custom"/>
  <p:tag name="KSO_WM_TEMPLATE_INDEX" val="20204421"/>
</p:tagLst>
</file>

<file path=ppt/tags/tag149.xml><?xml version="1.0" encoding="utf-8"?>
<p:tagLst xmlns:p="http://schemas.openxmlformats.org/presentationml/2006/main">
  <p:tag name="KSO_WM_TEMPLATE_CATEGORY" val="custom"/>
  <p:tag name="KSO_WM_TEMPLATE_INDEX" val="2020442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442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WPS主题色">
      <a:dk1>
        <a:srgbClr val="000000"/>
      </a:dk1>
      <a:lt1>
        <a:srgbClr val="FFFFFF"/>
      </a:lt1>
      <a:dk2>
        <a:srgbClr val="EAECEF"/>
      </a:dk2>
      <a:lt2>
        <a:srgbClr val="FBFBFC"/>
      </a:lt2>
      <a:accent1>
        <a:srgbClr val="3C78B9"/>
      </a:accent1>
      <a:accent2>
        <a:srgbClr val="1D7D8E"/>
      </a:accent2>
      <a:accent3>
        <a:srgbClr val="2A7850"/>
      </a:accent3>
      <a:accent4>
        <a:srgbClr val="576829"/>
      </a:accent4>
      <a:accent5>
        <a:srgbClr val="925022"/>
      </a:accent5>
      <a:accent6>
        <a:srgbClr val="B73C3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WPS 演示</Application>
  <PresentationFormat>全屏显示(4:3)</PresentationFormat>
  <Paragraphs>98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Office 主题​​</vt:lpstr>
      <vt:lpstr>音乐堡垒平台交易数据统计与分析服务子系统</vt:lpstr>
      <vt:lpstr>用户登录子系统</vt:lpstr>
      <vt:lpstr>点赞收藏子系统 </vt:lpstr>
      <vt:lpstr>搜索引擎子系统 </vt:lpstr>
      <vt:lpstr>音乐交易子系统 </vt:lpstr>
      <vt:lpstr>音乐K歌子系统 </vt:lpstr>
      <vt:lpstr>音乐播放子系统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音乐堡垒平台交易数据统计与分析服务子系统</dc:title>
  <dc:creator>Windows 用户</dc:creator>
  <cp:lastModifiedBy>狗子</cp:lastModifiedBy>
  <cp:revision>14</cp:revision>
  <dcterms:created xsi:type="dcterms:W3CDTF">2020-03-14T07:10:00Z</dcterms:created>
  <dcterms:modified xsi:type="dcterms:W3CDTF">2020-03-15T08:51:51Z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